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embeddings/oleObject1.xlsx" ContentType="application/vnd.openxmlformats-officedocument.spreadsheetml.sheet"/>
  <Override PartName="/ppt/embeddings/oleObject2.xlsx" ContentType="application/vnd.openxmlformats-officedocument.spreadsheetml.sheet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media/image1.emf" ContentType="image/x-emf"/>
  <Override PartName="/ppt/media/image2.emf" ContentType="image/x-emf"/>
  <Override PartName="/ppt/media/image3.emf" ContentType="image/x-emf"/>
  <Override PartName="/ppt/media/image4.emf" ContentType="image/x-emf"/>
  <Override PartName="/ppt/media/image5.emf" ContentType="image/x-emf"/>
  <Override PartName="/ppt/media/image6.emf" ContentType="image/x-emf"/>
  <Override PartName="/ppt/media/image7.emf" ContentType="image/x-emf"/>
  <Override PartName="/ppt/media/image8.emf" ContentType="image/x-emf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popolazione</c:v>
                </c:pt>
              </c:strCache>
            </c:strRef>
          </c:tx>
          <c:spPr>
            <a:solidFill>
              <a:srgbClr val="99ccff"/>
            </a:solidFill>
            <a:ln w="0">
              <a:solidFill>
                <a:srgbClr val="ffff00"/>
              </a:solidFill>
            </a:ln>
          </c:spPr>
          <c:invertIfNegative val="0"/>
          <c:dLbls>
            <c:numFmt formatCode="#,##0" sourceLinked="0"/>
            <c:txPr>
              <a:bodyPr rot="-5400000" wrap="none"/>
              <a:lstStyle/>
              <a:p>
                <a:pPr>
                  <a:defRPr b="1" sz="1400" spc="-1" strike="noStrike">
                    <a:solidFill>
                      <a:srgbClr val="355269"/>
                    </a:solidFill>
                    <a:latin typeface="Arial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3"/>
                <c:pt idx="0">
                  <c:v>1901</c:v>
                </c:pt>
                <c:pt idx="1">
                  <c:v>1911</c:v>
                </c:pt>
                <c:pt idx="2">
                  <c:v>1921</c:v>
                </c:pt>
                <c:pt idx="3">
                  <c:v>1931</c:v>
                </c:pt>
                <c:pt idx="4">
                  <c:v>1936</c:v>
                </c:pt>
                <c:pt idx="5">
                  <c:v>1951</c:v>
                </c:pt>
                <c:pt idx="6">
                  <c:v>1961</c:v>
                </c:pt>
                <c:pt idx="7">
                  <c:v>1971</c:v>
                </c:pt>
                <c:pt idx="8">
                  <c:v>1981</c:v>
                </c:pt>
                <c:pt idx="9">
                  <c:v>1991</c:v>
                </c:pt>
                <c:pt idx="10">
                  <c:v>2001</c:v>
                </c:pt>
                <c:pt idx="11">
                  <c:v>2011</c:v>
                </c:pt>
                <c:pt idx="12">
                  <c:v>2021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3"/>
                <c:pt idx="0">
                  <c:v>37746</c:v>
                </c:pt>
                <c:pt idx="1">
                  <c:v>43028</c:v>
                </c:pt>
                <c:pt idx="2">
                  <c:v>43792</c:v>
                </c:pt>
                <c:pt idx="3">
                  <c:v>51283</c:v>
                </c:pt>
                <c:pt idx="4">
                  <c:v>54926</c:v>
                </c:pt>
                <c:pt idx="5">
                  <c:v>69449</c:v>
                </c:pt>
                <c:pt idx="6">
                  <c:v>89107</c:v>
                </c:pt>
                <c:pt idx="7">
                  <c:v>106175</c:v>
                </c:pt>
                <c:pt idx="8">
                  <c:v>118631</c:v>
                </c:pt>
                <c:pt idx="9">
                  <c:v>122339</c:v>
                </c:pt>
                <c:pt idx="10">
                  <c:v>120729</c:v>
                </c:pt>
                <c:pt idx="11">
                  <c:v>123782</c:v>
                </c:pt>
                <c:pt idx="12">
                  <c:v>122159</c:v>
                </c:pt>
              </c:numCache>
            </c:numRef>
          </c:val>
        </c:ser>
        <c:gapWidth val="50"/>
        <c:overlap val="20"/>
        <c:axId val="13371840"/>
        <c:axId val="9178874"/>
      </c:barChart>
      <c:catAx>
        <c:axId val="13371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0">
            <a:noFill/>
          </a:ln>
        </c:spPr>
        <c:txPr>
          <a:bodyPr/>
          <a:lstStyle/>
          <a:p>
            <a:pPr>
              <a:defRPr b="1" sz="1400" spc="-1" strike="noStrike">
                <a:solidFill>
                  <a:srgbClr val="ffffff"/>
                </a:solidFill>
                <a:latin typeface="Arial"/>
              </a:defRPr>
            </a:pPr>
          </a:p>
        </c:txPr>
        <c:crossAx val="9178874"/>
        <c:crosses val="autoZero"/>
        <c:auto val="1"/>
        <c:lblAlgn val="ctr"/>
        <c:lblOffset val="100"/>
        <c:noMultiLvlLbl val="0"/>
      </c:catAx>
      <c:valAx>
        <c:axId val="9178874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 w="0">
            <a:noFill/>
          </a:ln>
        </c:spPr>
        <c:txPr>
          <a:bodyPr/>
          <a:lstStyle/>
          <a:p>
            <a:pPr>
              <a:defRPr b="0" sz="1000" spc="-1" strike="noStrike">
                <a:latin typeface="Arial"/>
              </a:defRPr>
            </a:pPr>
          </a:p>
        </c:txPr>
        <c:crossAx val="13371840"/>
        <c:crossesAt val="1"/>
        <c:crossBetween val="between"/>
      </c:valAx>
      <c:spPr>
        <a:noFill/>
        <a:ln w="0">
          <a:noFill/>
        </a:ln>
      </c:spPr>
    </c:plotArea>
    <c:plotVisOnly val="1"/>
    <c:dispBlanksAs val="gap"/>
  </c:chart>
  <c:spPr>
    <a:solidFill>
      <a:srgbClr val="3465a4"/>
    </a:solidFill>
    <a:ln w="0">
      <a:noFill/>
    </a:ln>
  </c:sp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popolazione</c:v>
                </c:pt>
              </c:strCache>
            </c:strRef>
          </c:tx>
          <c:spPr>
            <a:solidFill>
              <a:srgbClr val="99ccff"/>
            </a:solidFill>
            <a:ln w="0">
              <a:solidFill>
                <a:srgbClr val="ffff00"/>
              </a:solidFill>
            </a:ln>
          </c:spPr>
          <c:invertIfNegative val="0"/>
          <c:dLbls>
            <c:numFmt formatCode="#,##0" sourceLinked="0"/>
            <c:txPr>
              <a:bodyPr wrap="none"/>
              <a:lstStyle/>
              <a:p>
                <a:pPr>
                  <a:defRPr b="1" sz="1400" spc="-1" strike="noStrike">
                    <a:solidFill>
                      <a:srgbClr val="355269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125273</c:v>
                </c:pt>
                <c:pt idx="1">
                  <c:v>122506</c:v>
                </c:pt>
                <c:pt idx="2">
                  <c:v>122159</c:v>
                </c:pt>
                <c:pt idx="3">
                  <c:v>121409</c:v>
                </c:pt>
                <c:pt idx="4">
                  <c:v>120875</c:v>
                </c:pt>
              </c:numCache>
            </c:numRef>
          </c:val>
        </c:ser>
        <c:gapWidth val="50"/>
        <c:overlap val="20"/>
        <c:axId val="7524824"/>
        <c:axId val="63349775"/>
      </c:barChart>
      <c:catAx>
        <c:axId val="7524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0">
            <a:noFill/>
          </a:ln>
        </c:spPr>
        <c:txPr>
          <a:bodyPr/>
          <a:lstStyle/>
          <a:p>
            <a:pPr>
              <a:defRPr b="1" sz="1400" spc="-1" strike="noStrike">
                <a:solidFill>
                  <a:srgbClr val="ffffff"/>
                </a:solidFill>
                <a:latin typeface="Arial"/>
              </a:defRPr>
            </a:pPr>
          </a:p>
        </c:txPr>
        <c:crossAx val="63349775"/>
        <c:crosses val="autoZero"/>
        <c:auto val="1"/>
        <c:lblAlgn val="ctr"/>
        <c:lblOffset val="100"/>
        <c:noMultiLvlLbl val="0"/>
      </c:catAx>
      <c:valAx>
        <c:axId val="63349775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 w="0">
            <a:noFill/>
          </a:ln>
        </c:spPr>
        <c:txPr>
          <a:bodyPr/>
          <a:lstStyle/>
          <a:p>
            <a:pPr>
              <a:defRPr b="0" sz="1000" spc="-1" strike="noStrike">
                <a:latin typeface="Arial"/>
              </a:defRPr>
            </a:pPr>
          </a:p>
        </c:txPr>
        <c:crossAx val="7524824"/>
        <c:crossesAt val="1"/>
        <c:crossBetween val="between"/>
      </c:valAx>
      <c:spPr>
        <a:noFill/>
        <a:ln w="0">
          <a:noFill/>
        </a:ln>
      </c:spPr>
    </c:plotArea>
    <c:plotVisOnly val="1"/>
    <c:dispBlanksAs val="gap"/>
  </c:chart>
  <c:spPr>
    <a:solidFill>
      <a:srgbClr val="3465a4"/>
    </a:solidFill>
    <a:ln w="0">
      <a:noFill/>
    </a:ln>
  </c:spPr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aaa</c:v>
                </c:pt>
              </c:strCache>
            </c:strRef>
          </c:tx>
          <c:spPr>
            <a:solidFill>
              <a:srgbClr val="dddddd"/>
            </a:solidFill>
            <a:ln w="0">
              <a:solidFill>
                <a:srgbClr val="ffff00"/>
              </a:solidFill>
            </a:ln>
          </c:spPr>
          <c:invertIfNegative val="0"/>
          <c:dLbls>
            <c:numFmt formatCode="#,##0" sourceLinked="0"/>
            <c:txPr>
              <a:bodyPr wrap="none"/>
              <a:lstStyle/>
              <a:p>
                <a:pPr>
                  <a:defRPr b="1" sz="1400" spc="-1" strike="noStrike">
                    <a:solidFill>
                      <a:srgbClr val="383d3c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6"/>
                <c:pt idx="0">
                  <c:v>Residenti 1° gennaio</c:v>
                </c:pt>
                <c:pt idx="1">
                  <c:v>nati</c:v>
                </c:pt>
                <c:pt idx="2">
                  <c:v>deceduti</c:v>
                </c:pt>
                <c:pt idx="3">
                  <c:v>immigrati</c:v>
                </c:pt>
                <c:pt idx="4">
                  <c:v>emigrati</c:v>
                </c:pt>
                <c:pt idx="5">
                  <c:v>Residenti 31 dicembre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121409</c:v>
                </c:pt>
                <c:pt idx="5">
                  <c:v>120875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bbb</c:v>
                </c:pt>
              </c:strCache>
            </c:strRef>
          </c:tx>
          <c:spPr>
            <a:solidFill>
              <a:srgbClr val="ff420e"/>
            </a:solidFill>
            <a:ln w="0">
              <a:solidFill>
                <a:srgbClr val="ffff00"/>
              </a:solidFill>
            </a:ln>
          </c:spPr>
          <c:invertIfNegative val="0"/>
          <c:dPt>
            <c:idx val="1"/>
            <c:invertIfNegative val="0"/>
            <c:spPr>
              <a:solidFill>
                <a:srgbClr val="00a933"/>
              </a:solidFill>
              <a:ln w="0">
                <a:solidFill>
                  <a:srgbClr val="ffff00"/>
                </a:solidFill>
              </a:ln>
            </c:spPr>
          </c:dPt>
          <c:dPt>
            <c:idx val="2"/>
            <c:invertIfNegative val="0"/>
            <c:spPr>
              <a:solidFill>
                <a:srgbClr val="55308d"/>
              </a:solidFill>
              <a:ln w="0">
                <a:solidFill>
                  <a:srgbClr val="ffff00"/>
                </a:solidFill>
              </a:ln>
            </c:spPr>
          </c:dPt>
          <c:dPt>
            <c:idx val="4"/>
            <c:invertIfNegative val="0"/>
            <c:spPr>
              <a:solidFill>
                <a:srgbClr val="ff0000"/>
              </a:solidFill>
              <a:ln w="0">
                <a:solidFill>
                  <a:srgbClr val="ffff00"/>
                </a:solidFill>
              </a:ln>
            </c:spPr>
          </c:dPt>
          <c:dLbls>
            <c:numFmt formatCode="#,##0" sourceLinked="0"/>
            <c:dLbl>
              <c:idx val="1"/>
              <c:numFmt formatCode="#,##0" sourceLinked="0"/>
              <c:txPr>
                <a:bodyPr wrap="none"/>
                <a:lstStyle/>
                <a:p>
                  <a:pPr>
                    <a:defRPr b="1" sz="1400" spc="-1" strike="noStrike">
                      <a:solidFill>
                        <a:srgbClr val="ffffff"/>
                      </a:solidFill>
                      <a:latin typeface="Arial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2"/>
              <c:numFmt formatCode="#,##0" sourceLinked="0"/>
              <c:txPr>
                <a:bodyPr wrap="none"/>
                <a:lstStyle/>
                <a:p>
                  <a:pPr>
                    <a:defRPr b="1" sz="1400" spc="-1" strike="noStrike">
                      <a:solidFill>
                        <a:srgbClr val="ffffff"/>
                      </a:solidFill>
                      <a:latin typeface="Arial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4"/>
              <c:numFmt formatCode="#,##0" sourceLinked="0"/>
              <c:txPr>
                <a:bodyPr wrap="none"/>
                <a:lstStyle/>
                <a:p>
                  <a:pPr>
                    <a:defRPr b="1" sz="1400" spc="-1" strike="noStrike">
                      <a:solidFill>
                        <a:srgbClr val="ffffff"/>
                      </a:solidFill>
                      <a:latin typeface="Arial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1" sz="1400" spc="-1" strike="noStrike">
                    <a:solidFill>
                      <a:srgbClr val="ffffff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6"/>
                <c:pt idx="0">
                  <c:v>Residenti 1° gennaio</c:v>
                </c:pt>
                <c:pt idx="1">
                  <c:v>nati</c:v>
                </c:pt>
                <c:pt idx="2">
                  <c:v>deceduti</c:v>
                </c:pt>
                <c:pt idx="3">
                  <c:v>immigrati</c:v>
                </c:pt>
                <c:pt idx="4">
                  <c:v>emigrati</c:v>
                </c:pt>
                <c:pt idx="5">
                  <c:v>Residenti 31 dicembre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  <c:pt idx="1">
                  <c:v>567</c:v>
                </c:pt>
                <c:pt idx="2">
                  <c:v>1343</c:v>
                </c:pt>
                <c:pt idx="3">
                  <c:v>2384</c:v>
                </c:pt>
                <c:pt idx="4">
                  <c:v>2222</c:v>
                </c:pt>
              </c:numCache>
            </c:numRef>
          </c:val>
        </c:ser>
        <c:gapWidth val="20"/>
        <c:overlap val="0"/>
        <c:axId val="40917344"/>
        <c:axId val="59382178"/>
      </c:barChart>
      <c:catAx>
        <c:axId val="40917344"/>
        <c:scaling>
          <c:orientation val="minMax"/>
        </c:scaling>
        <c:delete val="1"/>
        <c:axPos val="t"/>
        <c:numFmt formatCode="[$-410]dd/mm/yyyy" sourceLinked="1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latin typeface="Arial"/>
              </a:defRPr>
            </a:pPr>
          </a:p>
        </c:txPr>
        <c:crossAx val="59382178"/>
        <c:auto val="1"/>
        <c:lblAlgn val="ctr"/>
        <c:lblOffset val="100"/>
        <c:noMultiLvlLbl val="0"/>
      </c:catAx>
      <c:valAx>
        <c:axId val="59382178"/>
        <c:scaling>
          <c:orientation val="minMax"/>
          <c:max val="5000"/>
        </c:scaling>
        <c:delete val="0"/>
        <c:axPos val="r"/>
        <c:numFmt formatCode="#,##0" sourceLinked="0"/>
        <c:majorTickMark val="out"/>
        <c:minorTickMark val="none"/>
        <c:tickLblPos val="none"/>
        <c:spPr>
          <a:ln w="0">
            <a:noFill/>
          </a:ln>
        </c:spPr>
        <c:txPr>
          <a:bodyPr/>
          <a:lstStyle/>
          <a:p>
            <a:pPr>
              <a:defRPr b="0" sz="1000" spc="-1" strike="noStrike">
                <a:latin typeface="Arial"/>
              </a:defRPr>
            </a:pPr>
          </a:p>
        </c:txPr>
        <c:crossAx val="40917344"/>
        <c:crosses val="max"/>
        <c:crossBetween val="between"/>
      </c:valAx>
      <c:spPr>
        <a:noFill/>
        <a:ln w="0">
          <a:solidFill>
            <a:srgbClr val="b3b3b3"/>
          </a:solidFill>
        </a:ln>
      </c:spPr>
    </c:plotArea>
    <c:plotVisOnly val="1"/>
    <c:dispBlanksAs val="gap"/>
  </c:chart>
  <c:spPr>
    <a:solidFill>
      <a:srgbClr val="3465a4"/>
    </a:solidFill>
    <a:ln w="0">
      <a:noFill/>
    </a:ln>
  </c:sp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0691187222316"/>
          <c:y val="0.0533946605339466"/>
          <c:w val="0.695742646645295"/>
          <c:h val="0.798420157984202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rgbClr val="ffffff"/>
            </a:solidFill>
            <a:ln w="72000">
              <a:solidFill>
                <a:srgbClr val="ffffff"/>
              </a:solidFill>
              <a:round/>
            </a:ln>
          </c:spPr>
          <c:marker>
            <c:symbol val="none"/>
          </c:marker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  <c:pt idx="15">
                  <c:v>2038</c:v>
                </c:pt>
                <c:pt idx="16">
                  <c:v>2039</c:v>
                </c:pt>
                <c:pt idx="17">
                  <c:v>2040</c:v>
                </c:pt>
                <c:pt idx="18">
                  <c:v>2041</c:v>
                </c:pt>
                <c:pt idx="19">
                  <c:v>2042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0"/>
                <c:pt idx="0">
                  <c:v>120662</c:v>
                </c:pt>
                <c:pt idx="1">
                  <c:v>119874</c:v>
                </c:pt>
                <c:pt idx="2">
                  <c:v>119049</c:v>
                </c:pt>
                <c:pt idx="3">
                  <c:v>118187</c:v>
                </c:pt>
                <c:pt idx="4">
                  <c:v>117293</c:v>
                </c:pt>
                <c:pt idx="5">
                  <c:v>116366</c:v>
                </c:pt>
                <c:pt idx="6">
                  <c:v>115408</c:v>
                </c:pt>
                <c:pt idx="7">
                  <c:v>114422</c:v>
                </c:pt>
                <c:pt idx="8">
                  <c:v>113414</c:v>
                </c:pt>
                <c:pt idx="9">
                  <c:v>112385</c:v>
                </c:pt>
                <c:pt idx="10">
                  <c:v>111338</c:v>
                </c:pt>
                <c:pt idx="11">
                  <c:v>110280</c:v>
                </c:pt>
                <c:pt idx="12">
                  <c:v>109214</c:v>
                </c:pt>
                <c:pt idx="13">
                  <c:v>108149</c:v>
                </c:pt>
                <c:pt idx="14">
                  <c:v>107085</c:v>
                </c:pt>
                <c:pt idx="15">
                  <c:v>106020</c:v>
                </c:pt>
                <c:pt idx="16">
                  <c:v>104954</c:v>
                </c:pt>
                <c:pt idx="17">
                  <c:v>103885</c:v>
                </c:pt>
                <c:pt idx="18">
                  <c:v>102808</c:v>
                </c:pt>
                <c:pt idx="19">
                  <c:v>101723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maschi</c:v>
                </c:pt>
              </c:strCache>
            </c:strRef>
          </c:tx>
          <c:spPr>
            <a:solidFill>
              <a:srgbClr val="00a933"/>
            </a:solidFill>
            <a:ln w="72000">
              <a:solidFill>
                <a:srgbClr val="00a933"/>
              </a:solidFill>
              <a:round/>
            </a:ln>
          </c:spPr>
          <c:marker>
            <c:symbol val="none"/>
          </c:marker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  <c:pt idx="15">
                  <c:v>2038</c:v>
                </c:pt>
                <c:pt idx="16">
                  <c:v>2039</c:v>
                </c:pt>
                <c:pt idx="17">
                  <c:v>2040</c:v>
                </c:pt>
                <c:pt idx="18">
                  <c:v>2041</c:v>
                </c:pt>
                <c:pt idx="19">
                  <c:v>2042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0"/>
                <c:pt idx="0">
                  <c:v>58102</c:v>
                </c:pt>
                <c:pt idx="1">
                  <c:v>57758</c:v>
                </c:pt>
                <c:pt idx="2">
                  <c:v>57392</c:v>
                </c:pt>
                <c:pt idx="3">
                  <c:v>57006</c:v>
                </c:pt>
                <c:pt idx="4">
                  <c:v>56602</c:v>
                </c:pt>
                <c:pt idx="5">
                  <c:v>56181</c:v>
                </c:pt>
                <c:pt idx="6">
                  <c:v>55745</c:v>
                </c:pt>
                <c:pt idx="7">
                  <c:v>55293</c:v>
                </c:pt>
                <c:pt idx="8">
                  <c:v>54828</c:v>
                </c:pt>
                <c:pt idx="9">
                  <c:v>54349</c:v>
                </c:pt>
                <c:pt idx="10">
                  <c:v>53859</c:v>
                </c:pt>
                <c:pt idx="11">
                  <c:v>53362</c:v>
                </c:pt>
                <c:pt idx="12">
                  <c:v>52858</c:v>
                </c:pt>
                <c:pt idx="13">
                  <c:v>52355</c:v>
                </c:pt>
                <c:pt idx="14">
                  <c:v>51853</c:v>
                </c:pt>
                <c:pt idx="15">
                  <c:v>51351</c:v>
                </c:pt>
                <c:pt idx="16">
                  <c:v>50849</c:v>
                </c:pt>
                <c:pt idx="17">
                  <c:v>50347</c:v>
                </c:pt>
                <c:pt idx="18">
                  <c:v>49842</c:v>
                </c:pt>
                <c:pt idx="19">
                  <c:v>49333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femmine</c:v>
                </c:pt>
              </c:strCache>
            </c:strRef>
          </c:tx>
          <c:spPr>
            <a:solidFill>
              <a:srgbClr val="ffa6a6"/>
            </a:solidFill>
            <a:ln w="72000">
              <a:solidFill>
                <a:srgbClr val="ffa6a6"/>
              </a:solidFill>
              <a:round/>
            </a:ln>
          </c:spPr>
          <c:marker>
            <c:symbol val="none"/>
          </c:marker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  <c:pt idx="15">
                  <c:v>2038</c:v>
                </c:pt>
                <c:pt idx="16">
                  <c:v>2039</c:v>
                </c:pt>
                <c:pt idx="17">
                  <c:v>2040</c:v>
                </c:pt>
                <c:pt idx="18">
                  <c:v>2041</c:v>
                </c:pt>
                <c:pt idx="19">
                  <c:v>2042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20"/>
                <c:pt idx="0">
                  <c:v>62560</c:v>
                </c:pt>
                <c:pt idx="1">
                  <c:v>62116</c:v>
                </c:pt>
                <c:pt idx="2">
                  <c:v>61657</c:v>
                </c:pt>
                <c:pt idx="3">
                  <c:v>61181</c:v>
                </c:pt>
                <c:pt idx="4">
                  <c:v>60690</c:v>
                </c:pt>
                <c:pt idx="5">
                  <c:v>60184</c:v>
                </c:pt>
                <c:pt idx="6">
                  <c:v>59664</c:v>
                </c:pt>
                <c:pt idx="7">
                  <c:v>59129</c:v>
                </c:pt>
                <c:pt idx="8">
                  <c:v>58586</c:v>
                </c:pt>
                <c:pt idx="9">
                  <c:v>58036</c:v>
                </c:pt>
                <c:pt idx="10">
                  <c:v>57479</c:v>
                </c:pt>
                <c:pt idx="11">
                  <c:v>56918</c:v>
                </c:pt>
                <c:pt idx="12">
                  <c:v>56356</c:v>
                </c:pt>
                <c:pt idx="13">
                  <c:v>55795</c:v>
                </c:pt>
                <c:pt idx="14">
                  <c:v>55232</c:v>
                </c:pt>
                <c:pt idx="15">
                  <c:v>54669</c:v>
                </c:pt>
                <c:pt idx="16">
                  <c:v>54105</c:v>
                </c:pt>
                <c:pt idx="17">
                  <c:v>53538</c:v>
                </c:pt>
                <c:pt idx="18">
                  <c:v>52966</c:v>
                </c:pt>
                <c:pt idx="19">
                  <c:v>52390</c:v>
                </c:pt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0"/>
        <c:axId val="66381352"/>
        <c:axId val="33418982"/>
      </c:lineChart>
      <c:catAx>
        <c:axId val="66381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0">
            <a:noFill/>
          </a:ln>
        </c:spPr>
        <c:txPr>
          <a:bodyPr/>
          <a:lstStyle/>
          <a:p>
            <a:pPr>
              <a:defRPr b="1" sz="1000" spc="-1" strike="noStrike">
                <a:solidFill>
                  <a:srgbClr val="ffffff"/>
                </a:solidFill>
                <a:latin typeface="Arial"/>
              </a:defRPr>
            </a:pPr>
          </a:p>
        </c:txPr>
        <c:crossAx val="33418982"/>
        <c:crosses val="autoZero"/>
        <c:auto val="1"/>
        <c:lblAlgn val="ctr"/>
        <c:lblOffset val="100"/>
        <c:noMultiLvlLbl val="0"/>
      </c:catAx>
      <c:valAx>
        <c:axId val="33418982"/>
        <c:scaling>
          <c:orientation val="minMax"/>
          <c:min val="40000"/>
        </c:scaling>
        <c:delete val="0"/>
        <c:axPos val="l"/>
        <c:majorGridlines>
          <c:spPr>
            <a:ln w="0">
              <a:solidFill>
                <a:srgbClr val="ffffff"/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ln w="0">
            <a:noFill/>
          </a:ln>
        </c:spPr>
        <c:txPr>
          <a:bodyPr/>
          <a:lstStyle/>
          <a:p>
            <a:pPr>
              <a:defRPr b="1" sz="1200" spc="-1" strike="noStrike">
                <a:solidFill>
                  <a:srgbClr val="ffffff"/>
                </a:solidFill>
                <a:latin typeface="Arial"/>
              </a:defRPr>
            </a:pPr>
          </a:p>
        </c:txPr>
        <c:crossAx val="66381352"/>
        <c:crossesAt val="1"/>
        <c:crossBetween val="midCat"/>
      </c:valAx>
      <c:spPr>
        <a:noFill/>
        <a:ln w="0">
          <a:noFill/>
        </a:ln>
      </c:spPr>
    </c:plotArea>
    <c:legend>
      <c:legendPos val="r"/>
      <c:overlay val="0"/>
      <c:spPr>
        <a:noFill/>
        <a:ln w="0">
          <a:solidFill>
            <a:srgbClr val="ffff00"/>
          </a:solidFill>
        </a:ln>
      </c:spPr>
      <c:txPr>
        <a:bodyPr/>
        <a:lstStyle/>
        <a:p>
          <a:pPr>
            <a:defRPr b="1" sz="1000" spc="-1" strike="noStrike">
              <a:solidFill>
                <a:srgbClr val="ffffff"/>
              </a:solidFill>
              <a:latin typeface="Arial"/>
            </a:defRPr>
          </a:pPr>
        </a:p>
      </c:txPr>
    </c:legend>
    <c:plotVisOnly val="1"/>
    <c:dispBlanksAs val="gap"/>
  </c:chart>
  <c:spPr>
    <a:solidFill>
      <a:srgbClr val="3465a4"/>
    </a:solidFill>
    <a:ln w="0">
      <a:noFill/>
    </a:ln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0691187222316"/>
          <c:y val="0.0533946605339466"/>
          <c:w val="0.695742646645295"/>
          <c:h val="0.798420157984202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area di cura infanzia e adolescenza (0 -19)</c:v>
                </c:pt>
              </c:strCache>
            </c:strRef>
          </c:tx>
          <c:spPr>
            <a:solidFill>
              <a:srgbClr val="ffffff"/>
            </a:solidFill>
            <a:ln w="72000">
              <a:solidFill>
                <a:srgbClr val="ffffff"/>
              </a:solidFill>
              <a:round/>
            </a:ln>
          </c:spPr>
          <c:marker>
            <c:symbol val="none"/>
          </c:marker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1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  <c:pt idx="15">
                  <c:v>2038</c:v>
                </c:pt>
                <c:pt idx="16">
                  <c:v>2039</c:v>
                </c:pt>
                <c:pt idx="17">
                  <c:v>2040</c:v>
                </c:pt>
                <c:pt idx="18">
                  <c:v>2041</c:v>
                </c:pt>
                <c:pt idx="19">
                  <c:v>2042</c:v>
                </c:pt>
                <c:pt idx="20">
                  <c:v/>
                </c:pt>
              </c:strCache>
            </c:strRef>
          </c:cat>
          <c:val>
            <c:numRef>
              <c:f>0</c:f>
              <c:numCache>
                <c:formatCode>General</c:formatCode>
                <c:ptCount val="21"/>
                <c:pt idx="0">
                  <c:v>18073</c:v>
                </c:pt>
                <c:pt idx="1">
                  <c:v>17601</c:v>
                </c:pt>
                <c:pt idx="2">
                  <c:v>17127</c:v>
                </c:pt>
                <c:pt idx="3">
                  <c:v>16633</c:v>
                </c:pt>
                <c:pt idx="4">
                  <c:v>16186</c:v>
                </c:pt>
                <c:pt idx="5">
                  <c:v>15713</c:v>
                </c:pt>
                <c:pt idx="6">
                  <c:v>15261</c:v>
                </c:pt>
                <c:pt idx="7">
                  <c:v>14795</c:v>
                </c:pt>
                <c:pt idx="8">
                  <c:v>14339</c:v>
                </c:pt>
                <c:pt idx="9">
                  <c:v>13906</c:v>
                </c:pt>
                <c:pt idx="10">
                  <c:v>13534</c:v>
                </c:pt>
                <c:pt idx="11">
                  <c:v>13244</c:v>
                </c:pt>
                <c:pt idx="12">
                  <c:v>12971</c:v>
                </c:pt>
                <c:pt idx="13">
                  <c:v>12665</c:v>
                </c:pt>
                <c:pt idx="14">
                  <c:v>12438</c:v>
                </c:pt>
                <c:pt idx="15">
                  <c:v>12205</c:v>
                </c:pt>
                <c:pt idx="16">
                  <c:v>12082</c:v>
                </c:pt>
                <c:pt idx="17">
                  <c:v>11916</c:v>
                </c:pt>
                <c:pt idx="18">
                  <c:v>11870</c:v>
                </c:pt>
                <c:pt idx="19">
                  <c:v>11796</c:v>
                </c:pt>
                <c:pt idx="20">
                  <c:v>11722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area di conciliazione lavoro e famiglia (20 – 59)</c:v>
                </c:pt>
              </c:strCache>
            </c:strRef>
          </c:tx>
          <c:spPr>
            <a:solidFill>
              <a:srgbClr val="00a933"/>
            </a:solidFill>
            <a:ln w="72000">
              <a:solidFill>
                <a:srgbClr val="00a933"/>
              </a:solidFill>
              <a:round/>
            </a:ln>
          </c:spPr>
          <c:marker>
            <c:symbol val="none"/>
          </c:marker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1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  <c:pt idx="15">
                  <c:v>2038</c:v>
                </c:pt>
                <c:pt idx="16">
                  <c:v>2039</c:v>
                </c:pt>
                <c:pt idx="17">
                  <c:v>2040</c:v>
                </c:pt>
                <c:pt idx="18">
                  <c:v>2041</c:v>
                </c:pt>
                <c:pt idx="19">
                  <c:v>2042</c:v>
                </c:pt>
                <c:pt idx="20">
                  <c:v/>
                </c:pt>
              </c:strCache>
            </c:strRef>
          </c:cat>
          <c:val>
            <c:numRef>
              <c:f>1</c:f>
              <c:numCache>
                <c:formatCode>General</c:formatCode>
                <c:ptCount val="21"/>
                <c:pt idx="0">
                  <c:v>63006</c:v>
                </c:pt>
                <c:pt idx="1">
                  <c:v>61962</c:v>
                </c:pt>
                <c:pt idx="2">
                  <c:v>60835</c:v>
                </c:pt>
                <c:pt idx="3">
                  <c:v>59659</c:v>
                </c:pt>
                <c:pt idx="4">
                  <c:v>58569</c:v>
                </c:pt>
                <c:pt idx="5">
                  <c:v>57480</c:v>
                </c:pt>
                <c:pt idx="6">
                  <c:v>56392</c:v>
                </c:pt>
                <c:pt idx="7">
                  <c:v>55282</c:v>
                </c:pt>
                <c:pt idx="8">
                  <c:v>54172</c:v>
                </c:pt>
                <c:pt idx="9">
                  <c:v>53094</c:v>
                </c:pt>
                <c:pt idx="10">
                  <c:v>51915</c:v>
                </c:pt>
                <c:pt idx="11">
                  <c:v>50643</c:v>
                </c:pt>
                <c:pt idx="12">
                  <c:v>49435</c:v>
                </c:pt>
                <c:pt idx="13">
                  <c:v>48247</c:v>
                </c:pt>
                <c:pt idx="14">
                  <c:v>47206</c:v>
                </c:pt>
                <c:pt idx="15">
                  <c:v>46265</c:v>
                </c:pt>
                <c:pt idx="16">
                  <c:v>45264</c:v>
                </c:pt>
                <c:pt idx="17">
                  <c:v>44553</c:v>
                </c:pt>
                <c:pt idx="18">
                  <c:v>43748</c:v>
                </c:pt>
                <c:pt idx="19">
                  <c:v>43038</c:v>
                </c:pt>
                <c:pt idx="20">
                  <c:v>42303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area di assistenza e supporto (60 – 79)</c:v>
                </c:pt>
              </c:strCache>
            </c:strRef>
          </c:tx>
          <c:spPr>
            <a:solidFill>
              <a:srgbClr val="ffa6a6"/>
            </a:solidFill>
            <a:ln w="72000">
              <a:solidFill>
                <a:srgbClr val="ffa6a6"/>
              </a:solidFill>
              <a:round/>
            </a:ln>
          </c:spPr>
          <c:marker>
            <c:symbol val="none"/>
          </c:marker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1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  <c:pt idx="15">
                  <c:v>2038</c:v>
                </c:pt>
                <c:pt idx="16">
                  <c:v>2039</c:v>
                </c:pt>
                <c:pt idx="17">
                  <c:v>2040</c:v>
                </c:pt>
                <c:pt idx="18">
                  <c:v>2041</c:v>
                </c:pt>
                <c:pt idx="19">
                  <c:v>2042</c:v>
                </c:pt>
                <c:pt idx="20">
                  <c:v/>
                </c:pt>
              </c:strCache>
            </c:strRef>
          </c:cat>
          <c:val>
            <c:numRef>
              <c:f>2</c:f>
              <c:numCache>
                <c:formatCode>General</c:formatCode>
                <c:ptCount val="21"/>
                <c:pt idx="0">
                  <c:v>31274</c:v>
                </c:pt>
                <c:pt idx="1">
                  <c:v>31802</c:v>
                </c:pt>
                <c:pt idx="2">
                  <c:v>32389</c:v>
                </c:pt>
                <c:pt idx="3">
                  <c:v>33033</c:v>
                </c:pt>
                <c:pt idx="4">
                  <c:v>33502</c:v>
                </c:pt>
                <c:pt idx="5">
                  <c:v>33920</c:v>
                </c:pt>
                <c:pt idx="6">
                  <c:v>34258</c:v>
                </c:pt>
                <c:pt idx="7">
                  <c:v>34698</c:v>
                </c:pt>
                <c:pt idx="8">
                  <c:v>35090</c:v>
                </c:pt>
                <c:pt idx="9">
                  <c:v>35439</c:v>
                </c:pt>
                <c:pt idx="10">
                  <c:v>35812</c:v>
                </c:pt>
                <c:pt idx="11">
                  <c:v>36179</c:v>
                </c:pt>
                <c:pt idx="12">
                  <c:v>36400</c:v>
                </c:pt>
                <c:pt idx="13">
                  <c:v>36623</c:v>
                </c:pt>
                <c:pt idx="14">
                  <c:v>36701</c:v>
                </c:pt>
                <c:pt idx="15">
                  <c:v>36586</c:v>
                </c:pt>
                <c:pt idx="16">
                  <c:v>36442</c:v>
                </c:pt>
                <c:pt idx="17">
                  <c:v>36040</c:v>
                </c:pt>
                <c:pt idx="18">
                  <c:v>35575</c:v>
                </c:pt>
                <c:pt idx="19">
                  <c:v>35043</c:v>
                </c:pt>
                <c:pt idx="20">
                  <c:v>34419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area di cura anziani (80 e più)</c:v>
                </c:pt>
              </c:strCache>
            </c:strRef>
          </c:tx>
          <c:spPr>
            <a:solidFill>
              <a:srgbClr val="ff0000"/>
            </a:solidFill>
            <a:ln w="72000">
              <a:solidFill>
                <a:srgbClr val="ff0000"/>
              </a:solidFill>
              <a:round/>
            </a:ln>
          </c:spPr>
          <c:marker>
            <c:symbol val="none"/>
          </c:marker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1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  <c:pt idx="15">
                  <c:v>2038</c:v>
                </c:pt>
                <c:pt idx="16">
                  <c:v>2039</c:v>
                </c:pt>
                <c:pt idx="17">
                  <c:v>2040</c:v>
                </c:pt>
                <c:pt idx="18">
                  <c:v>2041</c:v>
                </c:pt>
                <c:pt idx="19">
                  <c:v>2042</c:v>
                </c:pt>
                <c:pt idx="20">
                  <c:v/>
                </c:pt>
              </c:strCache>
            </c:strRef>
          </c:cat>
          <c:val>
            <c:numRef>
              <c:f>3</c:f>
              <c:numCache>
                <c:formatCode>General</c:formatCode>
                <c:ptCount val="21"/>
                <c:pt idx="0">
                  <c:v>9056</c:v>
                </c:pt>
                <c:pt idx="1">
                  <c:v>9294</c:v>
                </c:pt>
                <c:pt idx="2">
                  <c:v>9523</c:v>
                </c:pt>
                <c:pt idx="3">
                  <c:v>9722</c:v>
                </c:pt>
                <c:pt idx="4">
                  <c:v>9932</c:v>
                </c:pt>
                <c:pt idx="5">
                  <c:v>10178</c:v>
                </c:pt>
                <c:pt idx="6">
                  <c:v>10456</c:v>
                </c:pt>
                <c:pt idx="7">
                  <c:v>10633</c:v>
                </c:pt>
                <c:pt idx="8">
                  <c:v>10823</c:v>
                </c:pt>
                <c:pt idx="9">
                  <c:v>10973</c:v>
                </c:pt>
                <c:pt idx="10">
                  <c:v>11124</c:v>
                </c:pt>
                <c:pt idx="11">
                  <c:v>11270</c:v>
                </c:pt>
                <c:pt idx="12">
                  <c:v>11477</c:v>
                </c:pt>
                <c:pt idx="13">
                  <c:v>11680</c:v>
                </c:pt>
                <c:pt idx="14">
                  <c:v>11805</c:v>
                </c:pt>
                <c:pt idx="15">
                  <c:v>12025</c:v>
                </c:pt>
                <c:pt idx="16">
                  <c:v>12232</c:v>
                </c:pt>
                <c:pt idx="17">
                  <c:v>12444</c:v>
                </c:pt>
                <c:pt idx="18">
                  <c:v>12692</c:v>
                </c:pt>
                <c:pt idx="19">
                  <c:v>12933</c:v>
                </c:pt>
                <c:pt idx="20">
                  <c:v>13278</c:v>
                </c:pt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0"/>
        <c:axId val="31802369"/>
        <c:axId val="33999723"/>
      </c:lineChart>
      <c:catAx>
        <c:axId val="3180236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0">
            <a:noFill/>
          </a:ln>
        </c:spPr>
        <c:txPr>
          <a:bodyPr/>
          <a:lstStyle/>
          <a:p>
            <a:pPr>
              <a:defRPr b="1" sz="1000" spc="-1" strike="noStrike">
                <a:solidFill>
                  <a:srgbClr val="ffffff"/>
                </a:solidFill>
                <a:latin typeface="Arial"/>
              </a:defRPr>
            </a:pPr>
          </a:p>
        </c:txPr>
        <c:crossAx val="33999723"/>
        <c:crosses val="autoZero"/>
        <c:auto val="1"/>
        <c:lblAlgn val="ctr"/>
        <c:lblOffset val="100"/>
        <c:noMultiLvlLbl val="0"/>
      </c:catAx>
      <c:valAx>
        <c:axId val="33999723"/>
        <c:scaling>
          <c:orientation val="minMax"/>
          <c:min val="0"/>
        </c:scaling>
        <c:delete val="0"/>
        <c:axPos val="l"/>
        <c:majorGridlines>
          <c:spPr>
            <a:ln w="0">
              <a:solidFill>
                <a:srgbClr val="ffffff"/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ln w="0">
            <a:noFill/>
          </a:ln>
        </c:spPr>
        <c:txPr>
          <a:bodyPr/>
          <a:lstStyle/>
          <a:p>
            <a:pPr>
              <a:defRPr b="1" sz="1200" spc="-1" strike="noStrike">
                <a:solidFill>
                  <a:srgbClr val="ffffff"/>
                </a:solidFill>
                <a:latin typeface="Arial"/>
              </a:defRPr>
            </a:pPr>
          </a:p>
        </c:txPr>
        <c:crossAx val="31802369"/>
        <c:crossesAt val="1"/>
        <c:crossBetween val="midCat"/>
      </c:valAx>
      <c:spPr>
        <a:noFill/>
        <a:ln w="0">
          <a:noFill/>
        </a:ln>
      </c:spPr>
    </c:plotArea>
    <c:legend>
      <c:legendPos val="r"/>
      <c:layout>
        <c:manualLayout>
          <c:xMode val="edge"/>
          <c:yMode val="edge"/>
          <c:x val="0.808784657780777"/>
          <c:y val="0.0604939506049395"/>
          <c:w val="0.179358830146232"/>
          <c:h val="0.7651"/>
        </c:manualLayout>
      </c:layout>
      <c:overlay val="0"/>
      <c:spPr>
        <a:noFill/>
        <a:ln w="0">
          <a:solidFill>
            <a:srgbClr val="ffff00"/>
          </a:solidFill>
        </a:ln>
      </c:spPr>
      <c:txPr>
        <a:bodyPr/>
        <a:lstStyle/>
        <a:p>
          <a:pPr>
            <a:defRPr b="1" sz="1000" spc="-1" strike="noStrike">
              <a:solidFill>
                <a:srgbClr val="ffffff"/>
              </a:solidFill>
              <a:latin typeface="Arial"/>
            </a:defRPr>
          </a:pPr>
        </a:p>
      </c:txPr>
    </c:legend>
    <c:plotVisOnly val="1"/>
    <c:dispBlanksAs val="gap"/>
  </c:chart>
  <c:spPr>
    <a:solidFill>
      <a:srgbClr val="3465a4"/>
    </a:solidFill>
    <a:ln w="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91800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60000" y="3183480"/>
            <a:ext cx="91800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360000" y="318348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63760" y="318348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3463920" y="135000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567480" y="135000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360000" y="318348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3463920" y="318348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6567480" y="318348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360000" y="1350000"/>
            <a:ext cx="9180000" cy="351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918000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360000" y="270000"/>
            <a:ext cx="9360000" cy="3338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360000" y="318348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360000" y="1350000"/>
            <a:ext cx="9180000" cy="351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063760" y="318348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360000" y="3183480"/>
            <a:ext cx="91800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91800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60000" y="3183480"/>
            <a:ext cx="91800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360000" y="318348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5063760" y="318348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463920" y="135000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567480" y="135000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360000" y="318348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463920" y="318348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567480" y="3183480"/>
            <a:ext cx="29556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918000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360000" y="270000"/>
            <a:ext cx="9360000" cy="3338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60000" y="318348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63760" y="318348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63760" y="1350000"/>
            <a:ext cx="447948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360000" y="3183480"/>
            <a:ext cx="9180000" cy="1674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0" y="180000"/>
            <a:ext cx="9720000" cy="900000"/>
          </a:xfrm>
          <a:prstGeom prst="rect">
            <a:avLst/>
          </a:prstGeom>
          <a:solidFill>
            <a:srgbClr val="c9211e"/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"/>
          <p:cNvSpPr/>
          <p:nvPr/>
        </p:nvSpPr>
        <p:spPr>
          <a:xfrm>
            <a:off x="7560000" y="5130000"/>
            <a:ext cx="2520000" cy="405000"/>
          </a:xfrm>
          <a:prstGeom prst="rect">
            <a:avLst/>
          </a:prstGeom>
          <a:solidFill>
            <a:srgbClr val="c9211e"/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"/>
          <p:cNvSpPr/>
          <p:nvPr/>
        </p:nvSpPr>
        <p:spPr>
          <a:xfrm>
            <a:off x="900000" y="5130000"/>
            <a:ext cx="6480000" cy="405000"/>
          </a:xfrm>
          <a:prstGeom prst="rect">
            <a:avLst/>
          </a:prstGeom>
          <a:solidFill>
            <a:srgbClr val="b2b2b2"/>
          </a:solidFill>
          <a:ln w="0"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"/>
          <p:cNvSpPr/>
          <p:nvPr/>
        </p:nvSpPr>
        <p:spPr>
          <a:xfrm>
            <a:off x="180000" y="5130000"/>
            <a:ext cx="540000" cy="405000"/>
          </a:xfrm>
          <a:prstGeom prst="rect">
            <a:avLst/>
          </a:prstGeom>
          <a:noFill/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Fai clic per modificare il formato del testo del titolo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60000" y="1350000"/>
            <a:ext cx="9180000" cy="351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>
              <a:spcAft>
                <a:spcPts val="853"/>
              </a:spcAft>
            </a:pPr>
            <a:r>
              <a:rPr b="1" lang="it-IT" sz="1950" spc="-1" strike="noStrike">
                <a:solidFill>
                  <a:srgbClr val="1c1c1c"/>
                </a:solidFill>
                <a:latin typeface="Source Sans Pro Semibold"/>
              </a:rPr>
              <a:t>Fai clic per modificare il formato del testo della struttura</a:t>
            </a:r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  <a:p>
            <a:pPr lvl="1" marL="288000">
              <a:spcAft>
                <a:spcPts val="848"/>
              </a:spcAft>
            </a:pPr>
            <a:r>
              <a:rPr b="0" lang="it-IT" sz="1650" spc="-1" strike="noStrike">
                <a:solidFill>
                  <a:srgbClr val="1c1c1c"/>
                </a:solidFill>
                <a:latin typeface="Source Sans Pro Light"/>
              </a:rPr>
              <a:t>Secondo livello struttura</a:t>
            </a:r>
            <a:endParaRPr b="0" lang="it-IT" sz="1650" spc="-1" strike="noStrike">
              <a:solidFill>
                <a:srgbClr val="1c1c1c"/>
              </a:solidFill>
              <a:latin typeface="Source Sans Pro Light"/>
            </a:endParaRPr>
          </a:p>
          <a:p>
            <a:pPr lvl="2" marL="576000">
              <a:spcAft>
                <a:spcPts val="635"/>
              </a:spcAft>
            </a:pPr>
            <a:r>
              <a:rPr b="0" lang="it-IT" sz="1350" spc="-1" strike="noStrike">
                <a:solidFill>
                  <a:srgbClr val="1c1c1c"/>
                </a:solidFill>
                <a:latin typeface="Source Sans Pro Light"/>
              </a:rPr>
              <a:t>Terzo livello struttura</a:t>
            </a:r>
            <a:endParaRPr b="0" lang="it-IT" sz="1350" spc="-1" strike="noStrike">
              <a:solidFill>
                <a:srgbClr val="1c1c1c"/>
              </a:solidFill>
              <a:latin typeface="Source Sans Pro Light"/>
            </a:endParaRPr>
          </a:p>
          <a:p>
            <a:pPr lvl="3" marL="864000">
              <a:spcAft>
                <a:spcPts val="425"/>
              </a:spcAft>
            </a:pPr>
            <a:r>
              <a:rPr b="0" lang="it-IT" sz="1200" spc="-1" strike="noStrike">
                <a:solidFill>
                  <a:srgbClr val="1c1c1c"/>
                </a:solidFill>
                <a:latin typeface="Source Sans Pro Light"/>
              </a:rPr>
              <a:t>Quarto livello struttura</a:t>
            </a:r>
            <a:endParaRPr b="0" lang="it-IT" sz="1200" spc="-1" strike="noStrike">
              <a:solidFill>
                <a:srgbClr val="1c1c1c"/>
              </a:solidFill>
              <a:latin typeface="Source Sans Pro Light"/>
            </a:endParaRPr>
          </a:p>
          <a:p>
            <a:pPr lvl="4" marL="1152000">
              <a:spcAft>
                <a:spcPts val="213"/>
              </a:spcAft>
            </a:pPr>
            <a:r>
              <a:rPr b="0" lang="it-IT" sz="1200" spc="-1" strike="noStrike">
                <a:solidFill>
                  <a:srgbClr val="1c1c1c"/>
                </a:solidFill>
                <a:latin typeface="Source Sans Pro Light"/>
              </a:rPr>
              <a:t>Quinto livello struttura</a:t>
            </a:r>
            <a:endParaRPr b="0" lang="it-IT" sz="1200" spc="-1" strike="noStrike">
              <a:solidFill>
                <a:srgbClr val="1c1c1c"/>
              </a:solidFill>
              <a:latin typeface="Source Sans Pro Light"/>
            </a:endParaRPr>
          </a:p>
          <a:p>
            <a:pPr lvl="5" marL="1440000">
              <a:spcAft>
                <a:spcPts val="213"/>
              </a:spcAft>
            </a:pPr>
            <a:r>
              <a:rPr b="0" lang="it-IT" sz="1200" spc="-1" strike="noStrike">
                <a:solidFill>
                  <a:srgbClr val="1c1c1c"/>
                </a:solidFill>
                <a:latin typeface="Source Sans Pro Light"/>
              </a:rPr>
              <a:t>Sesto livello struttura</a:t>
            </a:r>
            <a:endParaRPr b="0" lang="it-IT" sz="1200" spc="-1" strike="noStrike">
              <a:solidFill>
                <a:srgbClr val="1c1c1c"/>
              </a:solidFill>
              <a:latin typeface="Source Sans Pro Light"/>
            </a:endParaRPr>
          </a:p>
          <a:p>
            <a:pPr lvl="6" marL="1728000">
              <a:spcAft>
                <a:spcPts val="213"/>
              </a:spcAft>
            </a:pPr>
            <a:r>
              <a:rPr b="0" lang="it-IT" sz="1200" spc="-1" strike="noStrike">
                <a:solidFill>
                  <a:srgbClr val="1c1c1c"/>
                </a:solidFill>
                <a:latin typeface="Source Sans Pro Light"/>
              </a:rPr>
              <a:t>Settimo livello struttura</a:t>
            </a:r>
            <a:endParaRPr b="0" lang="it-IT" sz="1200" spc="-1" strike="noStrike">
              <a:solidFill>
                <a:srgbClr val="1c1c1c"/>
              </a:solidFill>
              <a:latin typeface="Source Sans Pro Light"/>
            </a:endParaRPr>
          </a:p>
        </p:txBody>
      </p:sp>
      <p:sp>
        <p:nvSpPr>
          <p:cNvPr id="6" name=""/>
          <p:cNvSpPr/>
          <p:nvPr/>
        </p:nvSpPr>
        <p:spPr>
          <a:xfrm>
            <a:off x="180000" y="5130000"/>
            <a:ext cx="540000" cy="405000"/>
          </a:xfrm>
          <a:prstGeom prst="rect">
            <a:avLst/>
          </a:prstGeom>
          <a:solidFill>
            <a:srgbClr val="c9211e"/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PlaceHolder 3"/>
          <p:cNvSpPr>
            <a:spLocks noGrp="1"/>
          </p:cNvSpPr>
          <p:nvPr>
            <p:ph type="sldNum"/>
          </p:nvPr>
        </p:nvSpPr>
        <p:spPr>
          <a:xfrm>
            <a:off x="-180000" y="5130000"/>
            <a:ext cx="1260000" cy="405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fld id="{45A1DCF9-2A38-4A04-912E-B614C09997E8}" type="slidenum">
              <a:rPr b="1" lang="it-IT" sz="1800" spc="-1" strike="noStrike">
                <a:solidFill>
                  <a:srgbClr val="ffffff"/>
                </a:solidFill>
                <a:latin typeface="Source Sans Pro Black"/>
              </a:rPr>
              <a:t>&lt;numero&gt;</a:t>
            </a:fld>
            <a:endParaRPr b="1" lang="it-IT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/>
          </p:nvPr>
        </p:nvSpPr>
        <p:spPr>
          <a:xfrm>
            <a:off x="900000" y="5130000"/>
            <a:ext cx="6480000" cy="405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1" lang="it-IT" sz="1800" spc="-1" strike="noStrike">
                <a:solidFill>
                  <a:srgbClr val="ffffff"/>
                </a:solidFill>
                <a:latin typeface="Source Sans Pro Black"/>
              </a:rPr>
              <a:t>&lt;piè di pagina&gt;</a:t>
            </a:r>
            <a:endParaRPr b="1" lang="it-IT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dt"/>
          </p:nvPr>
        </p:nvSpPr>
        <p:spPr>
          <a:xfrm>
            <a:off x="7560000" y="5130000"/>
            <a:ext cx="2340000" cy="391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/>
            <a:r>
              <a:rPr b="1" lang="it-IT" sz="1800" spc="-1" strike="noStrike">
                <a:solidFill>
                  <a:srgbClr val="ffffff"/>
                </a:solidFill>
                <a:latin typeface="Source Sans Pro Black"/>
              </a:rPr>
              <a:t>&lt;data/ora&gt;</a:t>
            </a:r>
            <a:endParaRPr b="1" lang="it-IT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"/>
          <p:cNvSpPr/>
          <p:nvPr/>
        </p:nvSpPr>
        <p:spPr>
          <a:xfrm>
            <a:off x="0" y="1980000"/>
            <a:ext cx="9720000" cy="990000"/>
          </a:xfrm>
          <a:prstGeom prst="rect">
            <a:avLst/>
          </a:prstGeom>
          <a:solidFill>
            <a:srgbClr val="c9211e"/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60000" y="2160000"/>
            <a:ext cx="9180000" cy="72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Fai clic per modificare il formato del testo del titolo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40000" y="3150000"/>
            <a:ext cx="9000000" cy="189000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>
              <a:spcAft>
                <a:spcPts val="853"/>
              </a:spcAft>
            </a:pPr>
            <a:r>
              <a:rPr b="1" lang="it-IT" sz="1950" spc="-1" strike="noStrike">
                <a:solidFill>
                  <a:srgbClr val="1c1c1c"/>
                </a:solidFill>
                <a:latin typeface="Source Sans Pro Semibold"/>
              </a:rPr>
              <a:t>Fai clic per modificare il formato del testo della struttura</a:t>
            </a:r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  <a:p>
            <a:pPr lvl="1" marL="288000">
              <a:spcAft>
                <a:spcPts val="848"/>
              </a:spcAft>
            </a:pPr>
            <a:r>
              <a:rPr b="0" lang="it-IT" sz="1650" spc="-1" strike="noStrike">
                <a:solidFill>
                  <a:srgbClr val="1c1c1c"/>
                </a:solidFill>
                <a:latin typeface="Source Sans Pro Light"/>
              </a:rPr>
              <a:t>Secondo livello struttura</a:t>
            </a:r>
            <a:endParaRPr b="0" lang="it-IT" sz="1650" spc="-1" strike="noStrike">
              <a:solidFill>
                <a:srgbClr val="1c1c1c"/>
              </a:solidFill>
              <a:latin typeface="Source Sans Pro Light"/>
            </a:endParaRPr>
          </a:p>
          <a:p>
            <a:pPr lvl="2" marL="576000">
              <a:spcAft>
                <a:spcPts val="635"/>
              </a:spcAft>
            </a:pPr>
            <a:r>
              <a:rPr b="0" lang="it-IT" sz="1350" spc="-1" strike="noStrike">
                <a:solidFill>
                  <a:srgbClr val="1c1c1c"/>
                </a:solidFill>
                <a:latin typeface="Source Sans Pro Light"/>
              </a:rPr>
              <a:t>Terzo livello struttura</a:t>
            </a:r>
            <a:endParaRPr b="0" lang="it-IT" sz="1350" spc="-1" strike="noStrike">
              <a:solidFill>
                <a:srgbClr val="1c1c1c"/>
              </a:solidFill>
              <a:latin typeface="Source Sans Pro Light"/>
            </a:endParaRPr>
          </a:p>
          <a:p>
            <a:pPr lvl="3" marL="864000">
              <a:spcAft>
                <a:spcPts val="425"/>
              </a:spcAft>
            </a:pPr>
            <a:r>
              <a:rPr b="0" lang="it-IT" sz="1200" spc="-1" strike="noStrike">
                <a:solidFill>
                  <a:srgbClr val="1c1c1c"/>
                </a:solidFill>
                <a:latin typeface="Source Sans Pro Light"/>
              </a:rPr>
              <a:t>Quarto livello struttura</a:t>
            </a:r>
            <a:endParaRPr b="0" lang="it-IT" sz="1200" spc="-1" strike="noStrike">
              <a:solidFill>
                <a:srgbClr val="1c1c1c"/>
              </a:solidFill>
              <a:latin typeface="Source Sans Pro Light"/>
            </a:endParaRPr>
          </a:p>
          <a:p>
            <a:pPr lvl="4" marL="1152000">
              <a:spcAft>
                <a:spcPts val="213"/>
              </a:spcAft>
            </a:pPr>
            <a:r>
              <a:rPr b="0" lang="it-IT" sz="1200" spc="-1" strike="noStrike">
                <a:solidFill>
                  <a:srgbClr val="1c1c1c"/>
                </a:solidFill>
                <a:latin typeface="Source Sans Pro Light"/>
              </a:rPr>
              <a:t>Quinto livello struttura</a:t>
            </a:r>
            <a:endParaRPr b="0" lang="it-IT" sz="1200" spc="-1" strike="noStrike">
              <a:solidFill>
                <a:srgbClr val="1c1c1c"/>
              </a:solidFill>
              <a:latin typeface="Source Sans Pro Light"/>
            </a:endParaRPr>
          </a:p>
          <a:p>
            <a:pPr lvl="5" marL="1440000">
              <a:spcAft>
                <a:spcPts val="213"/>
              </a:spcAft>
            </a:pPr>
            <a:r>
              <a:rPr b="0" lang="it-IT" sz="1200" spc="-1" strike="noStrike">
                <a:solidFill>
                  <a:srgbClr val="1c1c1c"/>
                </a:solidFill>
                <a:latin typeface="Source Sans Pro Light"/>
              </a:rPr>
              <a:t>Sesto livello struttura</a:t>
            </a:r>
            <a:endParaRPr b="0" lang="it-IT" sz="1200" spc="-1" strike="noStrike">
              <a:solidFill>
                <a:srgbClr val="1c1c1c"/>
              </a:solidFill>
              <a:latin typeface="Source Sans Pro Light"/>
            </a:endParaRPr>
          </a:p>
          <a:p>
            <a:pPr lvl="6" marL="1728000">
              <a:spcAft>
                <a:spcPts val="213"/>
              </a:spcAft>
            </a:pPr>
            <a:r>
              <a:rPr b="0" lang="it-IT" sz="1200" spc="-1" strike="noStrike">
                <a:solidFill>
                  <a:srgbClr val="1c1c1c"/>
                </a:solidFill>
                <a:latin typeface="Source Sans Pro Light"/>
              </a:rPr>
              <a:t>Settimo livello struttura</a:t>
            </a:r>
            <a:endParaRPr b="0" lang="it-IT" sz="1200" spc="-1" strike="noStrike">
              <a:solidFill>
                <a:srgbClr val="1c1c1c"/>
              </a:solidFill>
              <a:latin typeface="Source Sans Pro Light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/>
          </p:nvPr>
        </p:nvSpPr>
        <p:spPr>
          <a:xfrm>
            <a:off x="7560000" y="5130000"/>
            <a:ext cx="2340000" cy="405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1" lang="it-IT" sz="1800" spc="-1" strike="noStrike">
                <a:solidFill>
                  <a:srgbClr val="c9211e"/>
                </a:solidFill>
                <a:latin typeface="Source Sans Pro Black"/>
              </a:rPr>
              <a:t>&lt;data/ora&gt;</a:t>
            </a:r>
            <a:endParaRPr b="1" lang="it-IT" sz="1800" spc="-1" strike="noStrike">
              <a:solidFill>
                <a:srgbClr val="c9211e"/>
              </a:solidFill>
              <a:latin typeface="Source Sans Pro Black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ftr"/>
          </p:nvPr>
        </p:nvSpPr>
        <p:spPr>
          <a:xfrm>
            <a:off x="1080000" y="5130000"/>
            <a:ext cx="3240000" cy="405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1" lang="it-IT" sz="1800" spc="-1" strike="noStrike">
                <a:solidFill>
                  <a:srgbClr val="c9211e"/>
                </a:solidFill>
                <a:latin typeface="Source Sans Pro Black"/>
              </a:rPr>
              <a:t>&lt;piè di pagina&gt;</a:t>
            </a:r>
            <a:endParaRPr b="1" lang="it-IT" sz="1800" spc="-1" strike="noStrike">
              <a:solidFill>
                <a:srgbClr val="c9211e"/>
              </a:solidFill>
              <a:latin typeface="Source Sans Pro Black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sldNum"/>
          </p:nvPr>
        </p:nvSpPr>
        <p:spPr>
          <a:xfrm>
            <a:off x="180000" y="5130000"/>
            <a:ext cx="540000" cy="405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83CD4FD7-F3F4-4C44-A178-4D80F76A1A5B}" type="slidenum">
              <a:rPr b="1" lang="it-IT" sz="1800" spc="-1" strike="noStrike">
                <a:solidFill>
                  <a:srgbClr val="c9211e"/>
                </a:solidFill>
                <a:latin typeface="Source Sans Pro Black"/>
              </a:rPr>
              <a:t>&lt;numero&gt;</a:t>
            </a:fld>
            <a:endParaRPr b="1" lang="it-IT" sz="1800" spc="-1" strike="noStrike">
              <a:solidFill>
                <a:srgbClr val="c9211e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7.emf"/><Relationship Id="rId3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chart" Target="../charts/chart14.xml"/><Relationship Id="rId2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chart" Target="../charts/chart15.xml"/><Relationship Id="rId2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8.emf"/><Relationship Id="rId3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chart" Target="../charts/chart11.xml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2.xml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13.xml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2.emf"/><Relationship Id="rId3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3.emf"/><Relationship Id="rId3" Type="http://schemas.openxmlformats.org/officeDocument/2006/relationships/package" Target="../embeddings/oleObject2.xlsx"/><Relationship Id="rId4" Type="http://schemas.openxmlformats.org/officeDocument/2006/relationships/image" Target="../media/image4.emf"/><Relationship Id="rId5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5.emf"/><Relationship Id="rId3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6.emf"/><Relationship Id="rId3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"/>
          <p:cNvSpPr txBox="1"/>
          <p:nvPr/>
        </p:nvSpPr>
        <p:spPr>
          <a:xfrm>
            <a:off x="360000" y="2160000"/>
            <a:ext cx="918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BILANCIO DEMOGRAFICO DEL COMUNE DI SASSARI 2020 - 2023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9" name=""/>
          <p:cNvSpPr txBox="1"/>
          <p:nvPr/>
        </p:nvSpPr>
        <p:spPr>
          <a:xfrm>
            <a:off x="540000" y="3150000"/>
            <a:ext cx="9000000" cy="18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r>
              <a:rPr b="1" lang="it-IT" sz="1650" spc="-1" strike="noStrike">
                <a:solidFill>
                  <a:srgbClr val="1c1c1c"/>
                </a:solidFill>
                <a:latin typeface="Source Sans Pro Light"/>
              </a:rPr>
              <a:t>Struttura demografica della popolazione sassarese, evoluzione recente, scenari futuri</a:t>
            </a:r>
            <a:endParaRPr b="1" lang="it-IT" sz="1650" spc="-1" strike="noStrike">
              <a:solidFill>
                <a:srgbClr val="1c1c1c"/>
              </a:solidFill>
              <a:latin typeface="Source Sans Pro Light"/>
            </a:endParaRPr>
          </a:p>
          <a:p>
            <a:endParaRPr b="1" lang="it-IT" sz="1650" spc="-1" strike="noStrike">
              <a:solidFill>
                <a:srgbClr val="1c1c1c"/>
              </a:solidFill>
              <a:latin typeface="Source Sans Pro Light"/>
            </a:endParaRPr>
          </a:p>
          <a:p>
            <a:r>
              <a:rPr b="1" lang="it-IT" sz="1650" spc="-1" strike="noStrike">
                <a:solidFill>
                  <a:srgbClr val="1c1c1c"/>
                </a:solidFill>
                <a:latin typeface="Source Sans Pro Light"/>
              </a:rPr>
              <a:t>A cura del Servizio Statistica e Controllo di Gestione</a:t>
            </a:r>
            <a:endParaRPr b="1" lang="it-IT" sz="1650" spc="-1" strike="noStrike">
              <a:solidFill>
                <a:srgbClr val="1c1c1c"/>
              </a:solidFill>
              <a:latin typeface="Source Sans Pro Light"/>
            </a:endParaRPr>
          </a:p>
          <a:p>
            <a:r>
              <a:rPr b="1" lang="it-IT" sz="1650" spc="-1" strike="noStrike">
                <a:solidFill>
                  <a:srgbClr val="1c1c1c"/>
                </a:solidFill>
                <a:latin typeface="Source Sans Pro Light"/>
              </a:rPr>
              <a:t>Settore Bilancio e Tributi</a:t>
            </a:r>
            <a:endParaRPr b="1" lang="it-IT" sz="1650" spc="-1" strike="noStrike">
              <a:solidFill>
                <a:srgbClr val="1c1c1c"/>
              </a:solidFill>
              <a:latin typeface="Source Sans Pro Light"/>
            </a:endParaRPr>
          </a:p>
          <a:p>
            <a:r>
              <a:rPr b="1" lang="it-IT" sz="1650" spc="-1" strike="noStrike">
                <a:solidFill>
                  <a:srgbClr val="1c1c1c"/>
                </a:solidFill>
                <a:latin typeface="Source Sans Pro Light"/>
              </a:rPr>
              <a:t>Comune di Sassari</a:t>
            </a:r>
            <a:endParaRPr b="1" lang="it-IT" sz="165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Approfondimento: decessi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graphicFrame>
        <p:nvGraphicFramePr>
          <p:cNvPr id="118" name=""/>
          <p:cNvGraphicFramePr/>
          <p:nvPr/>
        </p:nvGraphicFramePr>
        <p:xfrm>
          <a:off x="705600" y="1116000"/>
          <a:ext cx="7531200" cy="367200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19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705600" y="1116000"/>
                    <a:ext cx="7531200" cy="3672000"/>
                  </a:xfrm>
                  <a:prstGeom prst="rect">
                    <a:avLst/>
                  </a:prstGeom>
                  <a:ln w="1800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Approfondimento: previsioni popolazione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1" name=""/>
          <p:cNvSpPr txBox="1"/>
          <p:nvPr/>
        </p:nvSpPr>
        <p:spPr>
          <a:xfrm>
            <a:off x="360000" y="4788000"/>
            <a:ext cx="9180000" cy="28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853"/>
              </a:spcAft>
            </a:pPr>
            <a:r>
              <a:rPr b="1" lang="it-IT" sz="1200" spc="-1" strike="noStrike">
                <a:solidFill>
                  <a:srgbClr val="355269"/>
                </a:solidFill>
                <a:latin typeface="Arial"/>
              </a:rPr>
              <a:t>Fonte: Istat – Statistica sperimentale: Previsioni demografiche comunali (https://demo.istat.it/)</a:t>
            </a:r>
            <a:endParaRPr b="1" lang="it-IT" sz="1200" spc="-1" strike="noStrike">
              <a:solidFill>
                <a:srgbClr val="355269"/>
              </a:solidFill>
              <a:latin typeface="Arial"/>
            </a:endParaRPr>
          </a:p>
        </p:txBody>
      </p:sp>
      <p:graphicFrame>
        <p:nvGraphicFramePr>
          <p:cNvPr id="122" name=""/>
          <p:cNvGraphicFramePr/>
          <p:nvPr/>
        </p:nvGraphicFramePr>
        <p:xfrm>
          <a:off x="1839600" y="1116000"/>
          <a:ext cx="64008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Approfondimento: previsioni popolazione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graphicFrame>
        <p:nvGraphicFramePr>
          <p:cNvPr id="124" name=""/>
          <p:cNvGraphicFramePr/>
          <p:nvPr/>
        </p:nvGraphicFramePr>
        <p:xfrm>
          <a:off x="1839600" y="1116000"/>
          <a:ext cx="64008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25" name=""/>
          <p:cNvSpPr txBox="1"/>
          <p:nvPr/>
        </p:nvSpPr>
        <p:spPr>
          <a:xfrm>
            <a:off x="360000" y="4788000"/>
            <a:ext cx="9180000" cy="28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853"/>
              </a:spcAft>
            </a:pPr>
            <a:r>
              <a:rPr b="1" lang="it-IT" sz="1200" spc="-1" strike="noStrike">
                <a:solidFill>
                  <a:srgbClr val="355269"/>
                </a:solidFill>
                <a:latin typeface="Arial"/>
              </a:rPr>
              <a:t>Fonte: Istat – Statistica sperimentale: Previsioni demografiche comunali (https://demo.istat.it/)</a:t>
            </a:r>
            <a:endParaRPr b="1" lang="it-IT" sz="1200" spc="-1" strike="noStrike">
              <a:solidFill>
                <a:srgbClr val="355269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Approfondimento: previsioni popolazione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7" name=""/>
          <p:cNvSpPr txBox="1"/>
          <p:nvPr/>
        </p:nvSpPr>
        <p:spPr>
          <a:xfrm>
            <a:off x="360000" y="4500000"/>
            <a:ext cx="918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853"/>
              </a:spcAft>
            </a:pPr>
            <a:r>
              <a:rPr b="1" lang="it-IT" sz="1200" spc="-1" strike="noStrike">
                <a:solidFill>
                  <a:srgbClr val="355269"/>
                </a:solidFill>
                <a:latin typeface="Arial"/>
              </a:rPr>
              <a:t>Fonte: Istat – Statistica sperimentale: Previsioni demografiche comunali (https://demo.istat.it/)</a:t>
            </a:r>
            <a:endParaRPr b="1" lang="it-IT" sz="1200" spc="-1" strike="noStrike">
              <a:solidFill>
                <a:srgbClr val="355269"/>
              </a:solidFill>
              <a:latin typeface="Arial"/>
            </a:endParaRPr>
          </a:p>
        </p:txBody>
      </p:sp>
      <p:graphicFrame>
        <p:nvGraphicFramePr>
          <p:cNvPr id="128" name=""/>
          <p:cNvGraphicFramePr/>
          <p:nvPr/>
        </p:nvGraphicFramePr>
        <p:xfrm>
          <a:off x="648720" y="1265760"/>
          <a:ext cx="8826840" cy="316800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29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648720" y="1265760"/>
                    <a:ext cx="8826840" cy="3168000"/>
                  </a:xfrm>
                  <a:prstGeom prst="rect">
                    <a:avLst/>
                  </a:prstGeom>
                  <a:ln w="1800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1" name=""/>
          <p:cNvSpPr txBox="1"/>
          <p:nvPr/>
        </p:nvSpPr>
        <p:spPr>
          <a:xfrm>
            <a:off x="360000" y="2520000"/>
            <a:ext cx="9180000" cy="10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algn="ctr">
              <a:spcAft>
                <a:spcPts val="853"/>
              </a:spcAft>
            </a:pPr>
            <a:r>
              <a:rPr b="1" lang="it-IT" sz="1950" spc="-1" strike="noStrike">
                <a:solidFill>
                  <a:srgbClr val="1c1c1c"/>
                </a:solidFill>
                <a:latin typeface="Source Sans Pro Semibold"/>
              </a:rPr>
              <a:t>GRAZIE</a:t>
            </a:r>
            <a:endParaRPr b="1" lang="it-IT" sz="195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La popolazione di Sassari – evoluzione storica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1" name=""/>
          <p:cNvSpPr txBox="1"/>
          <p:nvPr/>
        </p:nvSpPr>
        <p:spPr>
          <a:xfrm>
            <a:off x="360000" y="4788000"/>
            <a:ext cx="9180000" cy="28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853"/>
              </a:spcAft>
            </a:pPr>
            <a:r>
              <a:rPr b="1" lang="it-IT" sz="1200" spc="-1" strike="noStrike">
                <a:solidFill>
                  <a:srgbClr val="355269"/>
                </a:solidFill>
                <a:latin typeface="Arial"/>
              </a:rPr>
              <a:t>Fonte: Istat – Censimenti della popolazione (https://esploradati.censimentopopolazione.istat.it/)</a:t>
            </a:r>
            <a:endParaRPr b="1" lang="it-IT" sz="1200" spc="-1" strike="noStrike">
              <a:solidFill>
                <a:srgbClr val="355269"/>
              </a:solidFill>
              <a:latin typeface="Arial"/>
            </a:endParaRPr>
          </a:p>
        </p:txBody>
      </p:sp>
      <p:graphicFrame>
        <p:nvGraphicFramePr>
          <p:cNvPr id="92" name=""/>
          <p:cNvGraphicFramePr/>
          <p:nvPr/>
        </p:nvGraphicFramePr>
        <p:xfrm>
          <a:off x="1497600" y="1116000"/>
          <a:ext cx="7128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La popolazione di Sassari – evoluzione recente: 2019 - 2023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graphicFrame>
        <p:nvGraphicFramePr>
          <p:cNvPr id="94" name=""/>
          <p:cNvGraphicFramePr/>
          <p:nvPr/>
        </p:nvGraphicFramePr>
        <p:xfrm>
          <a:off x="1497600" y="1116000"/>
          <a:ext cx="7128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5" name=""/>
          <p:cNvSpPr txBox="1"/>
          <p:nvPr/>
        </p:nvSpPr>
        <p:spPr>
          <a:xfrm>
            <a:off x="360000" y="4788000"/>
            <a:ext cx="9180000" cy="28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853"/>
              </a:spcAft>
            </a:pPr>
            <a:r>
              <a:rPr b="1" lang="it-IT" sz="1200" spc="-1" strike="noStrike">
                <a:solidFill>
                  <a:srgbClr val="355269"/>
                </a:solidFill>
                <a:latin typeface="Arial"/>
              </a:rPr>
              <a:t>Fonte: Istat – Censimenti della popolazione (https://esploradati.censimentopopolazione.istat.it/)</a:t>
            </a:r>
            <a:endParaRPr b="1" lang="it-IT" sz="1200" spc="-1" strike="noStrike">
              <a:solidFill>
                <a:srgbClr val="355269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Bilancio demografico anno 2023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graphicFrame>
        <p:nvGraphicFramePr>
          <p:cNvPr id="97" name=""/>
          <p:cNvGraphicFramePr/>
          <p:nvPr/>
        </p:nvGraphicFramePr>
        <p:xfrm>
          <a:off x="1497600" y="1116000"/>
          <a:ext cx="7128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8" name=""/>
          <p:cNvSpPr txBox="1"/>
          <p:nvPr/>
        </p:nvSpPr>
        <p:spPr>
          <a:xfrm>
            <a:off x="360000" y="4788000"/>
            <a:ext cx="9180000" cy="28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853"/>
              </a:spcAft>
            </a:pPr>
            <a:r>
              <a:rPr b="1" lang="it-IT" sz="1200" spc="-1" strike="noStrike">
                <a:solidFill>
                  <a:srgbClr val="355269"/>
                </a:solidFill>
                <a:latin typeface="Arial"/>
              </a:rPr>
              <a:t>Fonte: Istat – Demo – Demografia in cifre (https://demo.istat.it/)</a:t>
            </a:r>
            <a:endParaRPr b="1" lang="it-IT" sz="1200" spc="-1" strike="noStrike">
              <a:solidFill>
                <a:srgbClr val="355269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Bilancio demografico - saldi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pic>
        <p:nvPicPr>
          <p:cNvPr id="100" name="" descr=""/>
          <p:cNvPicPr/>
          <p:nvPr/>
        </p:nvPicPr>
        <p:blipFill>
          <a:blip r:embed="rId1"/>
          <a:stretch/>
        </p:blipFill>
        <p:spPr>
          <a:xfrm>
            <a:off x="1729800" y="1116000"/>
            <a:ext cx="6620400" cy="3672000"/>
          </a:xfrm>
          <a:prstGeom prst="rect">
            <a:avLst/>
          </a:prstGeom>
          <a:ln w="18000">
            <a:noFill/>
          </a:ln>
        </p:spPr>
      </p:pic>
      <p:sp>
        <p:nvSpPr>
          <p:cNvPr id="101" name=""/>
          <p:cNvSpPr txBox="1"/>
          <p:nvPr/>
        </p:nvSpPr>
        <p:spPr>
          <a:xfrm>
            <a:off x="360000" y="4788000"/>
            <a:ext cx="9180000" cy="28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853"/>
              </a:spcAft>
            </a:pPr>
            <a:r>
              <a:rPr b="1" lang="it-IT" sz="1200" spc="-1" strike="noStrike">
                <a:solidFill>
                  <a:srgbClr val="355269"/>
                </a:solidFill>
                <a:latin typeface="Arial"/>
              </a:rPr>
              <a:t>Fonte: Istat – Demo – Demografia in cifre (https://demo.istat.it/)</a:t>
            </a:r>
            <a:endParaRPr b="1" lang="it-IT" sz="1200" spc="-1" strike="noStrike">
              <a:solidFill>
                <a:srgbClr val="355269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Bilancio demografico – fasce d’età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graphicFrame>
        <p:nvGraphicFramePr>
          <p:cNvPr id="103" name=""/>
          <p:cNvGraphicFramePr/>
          <p:nvPr/>
        </p:nvGraphicFramePr>
        <p:xfrm>
          <a:off x="135000" y="1481760"/>
          <a:ext cx="9854280" cy="273564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04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35000" y="1481760"/>
                    <a:ext cx="9854280" cy="2735640"/>
                  </a:xfrm>
                  <a:prstGeom prst="rect">
                    <a:avLst/>
                  </a:prstGeom>
                  <a:ln w="18000">
                    <a:noFill/>
                  </a:ln>
                </p:spPr>
              </p:pic>
            </p:oleObj>
          </a:graphicData>
        </a:graphic>
      </p:graphicFrame>
      <p:sp>
        <p:nvSpPr>
          <p:cNvPr id="105" name=""/>
          <p:cNvSpPr txBox="1"/>
          <p:nvPr/>
        </p:nvSpPr>
        <p:spPr>
          <a:xfrm>
            <a:off x="360000" y="4788000"/>
            <a:ext cx="9180000" cy="28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853"/>
              </a:spcAft>
            </a:pPr>
            <a:r>
              <a:rPr b="1" lang="it-IT" sz="1200" spc="-1" strike="noStrike">
                <a:solidFill>
                  <a:srgbClr val="355269"/>
                </a:solidFill>
                <a:latin typeface="Arial"/>
              </a:rPr>
              <a:t>Fonte: Istat – Demo – Demografia in cifre (https://demo.istat.it/)</a:t>
            </a:r>
            <a:endParaRPr b="1" lang="it-IT" sz="1200" spc="-1" strike="noStrike">
              <a:solidFill>
                <a:srgbClr val="355269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Bilancio demografico 2023 – confronto italiani - </a:t>
            </a:r>
            <a:br/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stranieri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graphicFrame>
        <p:nvGraphicFramePr>
          <p:cNvPr id="107" name=""/>
          <p:cNvGraphicFramePr/>
          <p:nvPr/>
        </p:nvGraphicFramePr>
        <p:xfrm>
          <a:off x="1890000" y="1116000"/>
          <a:ext cx="6300000" cy="244800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08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890000" y="1116000"/>
                    <a:ext cx="6300000" cy="2448000"/>
                  </a:xfrm>
                  <a:prstGeom prst="rect">
                    <a:avLst/>
                  </a:prstGeom>
                  <a:ln w="1800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109" name=""/>
          <p:cNvGraphicFramePr/>
          <p:nvPr/>
        </p:nvGraphicFramePr>
        <p:xfrm>
          <a:off x="1890000" y="3456000"/>
          <a:ext cx="6300000" cy="1731600"/>
        </p:xfrm>
        <a:graphic>
          <a:graphicData uri="http://schemas.openxmlformats.org/presentationml/2006/ole">
            <p:oleObj progId="Excel.Sheet.12" r:id="rId3" spid="">
              <p:embed/>
              <p:pic>
                <p:nvPicPr>
                  <p:cNvPr id="110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890000" y="3456000"/>
                    <a:ext cx="6300000" cy="1731600"/>
                  </a:xfrm>
                  <a:prstGeom prst="rect">
                    <a:avLst/>
                  </a:prstGeom>
                  <a:ln w="1800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Bilancio demografico 2023 – confronto italiani - </a:t>
            </a:r>
            <a:br/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stranieri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graphicFrame>
        <p:nvGraphicFramePr>
          <p:cNvPr id="112" name=""/>
          <p:cNvGraphicFramePr/>
          <p:nvPr/>
        </p:nvGraphicFramePr>
        <p:xfrm>
          <a:off x="2444400" y="1116000"/>
          <a:ext cx="5194800" cy="381600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13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444400" y="1116000"/>
                    <a:ext cx="5194800" cy="3816000"/>
                  </a:xfrm>
                  <a:prstGeom prst="rect">
                    <a:avLst/>
                  </a:prstGeom>
                  <a:ln w="1800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"/>
          <p:cNvSpPr txBox="1"/>
          <p:nvPr/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1" lang="it-IT" sz="2400" spc="-1" strike="noStrike">
                <a:solidFill>
                  <a:srgbClr val="ffffff"/>
                </a:solidFill>
                <a:latin typeface="Source Sans Pro Black"/>
              </a:rPr>
              <a:t>Approfondimento: decessi</a:t>
            </a:r>
            <a:endParaRPr b="1" lang="it-IT" sz="2400" spc="-1" strike="noStrike">
              <a:solidFill>
                <a:srgbClr val="ffffff"/>
              </a:solidFill>
              <a:latin typeface="Source Sans Pro Black"/>
            </a:endParaRPr>
          </a:p>
        </p:txBody>
      </p:sp>
      <p:graphicFrame>
        <p:nvGraphicFramePr>
          <p:cNvPr id="115" name=""/>
          <p:cNvGraphicFramePr/>
          <p:nvPr/>
        </p:nvGraphicFramePr>
        <p:xfrm>
          <a:off x="706680" y="1517760"/>
          <a:ext cx="8711280" cy="266364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16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706680" y="1517760"/>
                    <a:ext cx="8711280" cy="2663640"/>
                  </a:xfrm>
                  <a:prstGeom prst="rect">
                    <a:avLst/>
                  </a:prstGeom>
                  <a:ln w="1800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Application>LibreOffice/7.1.1.2$Windows_X86_64 LibreOffice_project/fe0b08f4af1bacafe4c7ecc87ce55bb426164676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2024-09-05T09:44:04Z</dcterms:created>
  <dc:creator/>
  <dc:description/>
  <dc:language>it-IT</dc:language>
  <cp:lastModifiedBy/>
  <dcterms:modified xsi:type="dcterms:W3CDTF">2024-09-05T18:22:57Z</dcterms:modified>
  <cp:revision>20</cp:revision>
  <dc:subject/>
  <dc:title>Alizarin</dc:title>
</cp:coreProperties>
</file>